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  <a:srgbClr val="99CCFF"/>
    <a:srgbClr val="9999FF"/>
    <a:srgbClr val="FFCC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973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397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459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913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830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40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933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301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285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695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28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88EFE-472B-4059-9EB2-882E5B038B11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17341-A875-40DB-B862-93B01822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789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3085" y="425247"/>
            <a:ext cx="11624650" cy="317138"/>
          </a:xfrm>
          <a:solidFill>
            <a:srgbClr val="33CCCC"/>
          </a:solidFill>
        </p:spPr>
        <p:txBody>
          <a:bodyPr>
            <a:noAutofit/>
          </a:bodyPr>
          <a:lstStyle/>
          <a:p>
            <a:r>
              <a:rPr lang="ru-RU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просрочки исполнения обязательства по договору банковского займа</a:t>
            </a:r>
            <a:endParaRPr lang="ru-RU"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3085" y="742385"/>
            <a:ext cx="11624650" cy="5649362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случае если заемщик является физическим лицом, то он вправе в течение тридцати календарных дней с даты наступления просрочки исполнения обязательства по договору банковского займа (далее – Договор) посетить Банк и (или) представить в письменной форме либо способом, предусмотренным Договором, заявление, содержащее сведения о причинах возникновения просрочки исполнения обязательства по Договору, доходах и других подтвержденных обстоятельствах (фактах), которые обуславливают его заявление о внесении изменений в условия Договора, в соответствии с пунктом 1-1 статьи 36 Закона Республики Казахстан «О банках и банковской деятельности в Республике Казахстан» (далее – Закон о банках). </a:t>
            </a:r>
          </a:p>
          <a:p>
            <a:pPr algn="just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в течение пятнадцати календарных дней после дня получения заявления заемщика - физического лица, предусмотренного пунктом 1-1 статьи 36 Закона о банках, Банк рассматривает предложенные заемщиком – физическим лицом изменения в условия Договора и в письменной форме либо способом, предусмотренным Договором, сообщает заемщику - физическому лицу о (об): </a:t>
            </a:r>
          </a:p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согласии с предложенными изменениями в условия Договора; </a:t>
            </a:r>
          </a:p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своих предложениях по изменению условий Договора; </a:t>
            </a:r>
          </a:p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отказе в изменении условий Договора с указанием мотивированного обоснования причин такого отказа. </a:t>
            </a:r>
          </a:p>
          <a:p>
            <a:pPr algn="just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получения решения Банка об отказе в изменении условий Договора или при </a:t>
            </a:r>
            <a:r>
              <a:rPr lang="ru-RU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недостижении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взаимоприемлемого решения об изменении условий Договора, заемщик - физическое лицо в течение 15 (пятнадцати) календарных дней с даты получения решения Банка, вправе обратиться в Агентство Республики Казахстан по регулированию и развитию финансового рынка с одновременным уведомлением Банка. </a:t>
            </a:r>
          </a:p>
          <a:p>
            <a:pPr algn="just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неудовлетворении заемщиком требования Банка о необходимости внесения платежей по Договору, в том числе просроченной задолженности, в соответствии с пунктом 2 статьи 36 Закона о банках Банк вправе обратить взыскание в бесспорном порядке на деньги, в том числе путем предъявления платежного требования, имеющиеся на банковских счетах заемщика (в случае если такое взыскание оговорено в Договоре), с учетом ограничений, предусмотренных Законом о банках. </a:t>
            </a:r>
          </a:p>
          <a:p>
            <a:pPr algn="just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случаях неудовлетворения заемщиком требования Банка о необходимости внесения платежей по Договору, в том числе просроченной задолженности, а также </a:t>
            </a:r>
            <a:r>
              <a:rPr lang="ru-RU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нереализации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заемщиком - физическим лицом прав, предусмотренных пунктом 1-1 статьи 36 Закона о банках, либо отсутствия согласия между заемщиком - физическим лицом и Банком по изменению условий Договора, в соответствии с пунктом 2-1 статьи 36 Закона о банках, Банк вправе применить в отношении заемщика меры, предусмотренные законодательством Республики Казахстан и (или) Договором, включая, но не ограничиваясь, передать задолженность на досудебное взыскание и урегулирование </a:t>
            </a:r>
            <a:r>
              <a:rPr lang="ru-RU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коллекторскому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агентству (в случае наличия такого права Банка в Договоре), уступить право (требование) по Договору лицу, указанному в пункте 4 статьи 36-1 Закона о банках, обратиться с иском в суд о взыскании суммы долга по Договору, а также обратить взыскание на заложенное имущество во внесудебном порядке, за исключением случаев, предусмотренных Законом Республики Казахстан «Об ипотеке недвижимого имущества», либо в судебном порядке.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780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3085" y="425247"/>
            <a:ext cx="11624650" cy="317138"/>
          </a:xfrm>
          <a:solidFill>
            <a:srgbClr val="33CCCC"/>
          </a:solidFill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клиенты!</a:t>
            </a:r>
            <a:endParaRPr lang="ru-RU"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3085" y="742385"/>
            <a:ext cx="11624650" cy="564936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dirty="0" smtClean="0"/>
              <a:t> Для урегулирования просроченной задолженности и возможности получения отсрочки платежей по действующим займам, Вам необходимо подать заявление в Отделениях Банка. </a:t>
            </a:r>
          </a:p>
          <a:p>
            <a:r>
              <a:rPr lang="ru-RU" sz="1400" dirty="0"/>
              <a:t>	</a:t>
            </a:r>
            <a:r>
              <a:rPr lang="ru-RU" sz="1400" u="sng" dirty="0" smtClean="0"/>
              <a:t>Условия для предоставления отсрочки по платежам и принятия решения: </a:t>
            </a:r>
          </a:p>
          <a:p>
            <a:pPr marL="342900" indent="-342900" algn="just">
              <a:buAutoNum type="arabicPeriod"/>
            </a:pPr>
            <a:r>
              <a:rPr lang="ru-RU" sz="1400" dirty="0" smtClean="0"/>
              <a:t>Предоставить документ, подтверждающий снижение/отсутствие дохода и/или появление непредвиденных расходов, связанных с несчастным случаем, заболеванием заемщика, регистрацией заемщика в качестве безработного в органах занятости, изменение социального статуса заемщика (получение статуса СУСН), выход заемщика в отпуск по уходу за ребенком, призыв на срочную воинскую службу. </a:t>
            </a:r>
          </a:p>
          <a:p>
            <a:pPr marL="342900" indent="-342900" algn="just">
              <a:buAutoNum type="arabicPeriod"/>
            </a:pPr>
            <a:r>
              <a:rPr lang="ru-RU" sz="1400" dirty="0" smtClean="0"/>
              <a:t>Срок рассмотрения заявления – в течении 15-ти календарных дней, со дня получения заявления (при условии предоставления подтверждающих документов). </a:t>
            </a:r>
          </a:p>
          <a:p>
            <a:pPr marL="342900" indent="-342900" algn="just">
              <a:buAutoNum type="arabicPeriod"/>
            </a:pPr>
            <a:r>
              <a:rPr lang="ru-RU" sz="1400" dirty="0" smtClean="0"/>
              <a:t>Отсрочка не является прощением кредита и/или вознаграждения. </a:t>
            </a:r>
          </a:p>
          <a:p>
            <a:pPr marL="342900" indent="-342900" algn="just">
              <a:buAutoNum type="arabicPeriod"/>
            </a:pPr>
            <a:r>
              <a:rPr lang="ru-RU" sz="1400" dirty="0" smtClean="0"/>
              <a:t>Также, Банк может дополнительно запросить иные документы, подтверждающие ухудшение финансового состояния заемщика. </a:t>
            </a:r>
          </a:p>
          <a:p>
            <a:pPr algn="just"/>
            <a:r>
              <a:rPr lang="ru-RU" sz="1400" dirty="0"/>
              <a:t>	</a:t>
            </a:r>
            <a:r>
              <a:rPr lang="ru-RU" sz="1400" dirty="0" smtClean="0"/>
              <a:t>По вопросам Вашей просроченной задолженности, Вам необходимо обратиться к менеджеру по сопровождению займов в филиал Банка Вашего города по ниже указанным адресам. </a:t>
            </a:r>
          </a:p>
          <a:p>
            <a:pPr algn="just"/>
            <a:r>
              <a:rPr lang="ru-RU" sz="1400" dirty="0" smtClean="0"/>
              <a:t>	Ваше обращение будет рассмотрено в установленный законодательством РК срок.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383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605132"/>
              </p:ext>
            </p:extLst>
          </p:nvPr>
        </p:nvGraphicFramePr>
        <p:xfrm>
          <a:off x="217285" y="311690"/>
          <a:ext cx="11869092" cy="59748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14875"/>
                <a:gridCol w="3303520"/>
                <a:gridCol w="2049629"/>
                <a:gridCol w="2261289"/>
                <a:gridCol w="1939779"/>
              </a:tblGrid>
              <a:tr h="2542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Филиал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Адреса филиалов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Телефоны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Сотрудник по досудебной работе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Сотрудник по судебной работе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rgbClr val="33CCCC"/>
                    </a:solidFill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Центральный филиал в городе Астана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Астана, проспект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Рахимжана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Кошкарбаева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д. 26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(7172) 69-11-14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Орынбасаров Райымбек Айтбайұлы</a:t>
                      </a: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Шахат Мирхат Мұратұлы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779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Центральный филиал в городе Астана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Астана, проспект Рахимжана Кошкарбаева, д. 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(7172) 69-11-14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Магзумова Асель Жанакаевна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779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Центральный филиал в городе Астана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Астана, проспект Рахимжана Кошкарбаева, д. 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(7172) 69-11-14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Кусмамбетов Чингиз Сергазиевич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2542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Центральный филиал в городе Астана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Астана, проспект Рахимжана Кошкарбаева, д. 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(7172) 69-11-14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Абилов Зангар Зейноллаевич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779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Кызылординский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областной филиал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Кызылорда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ул.Байтурсынова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122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(7242) 55-97-88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Абилова Сауле Алматаевна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Еденбаев Абай Акарысович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Кызылординский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Кызылорда, ул.Байтурсынова, 122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(7242) 55-97-88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Ғалым Алуа Нәбиқызы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86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Кызылординский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Кызылорда, ул.Байтурсынова, 122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(7242) 55-97-88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Абдикаликов Галымжан Амангельдыевич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Филиал в городе Алматы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Алматы, ул.Тулебаева уг. ул.Маметова, д.15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(727) 330-75-90, 330-93-00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Баудиярова Лаура Батырбековна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Мукреев Талгат Серикович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779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Филиал в городе Алматы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Алматы, ул.Тулебаева уг. ул.Маметова, д.15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(727) 330-75-90, 330-93-00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Достанов Болат Айварович</a:t>
                      </a: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3486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Филиал в городе Алматы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Алматы,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ул.Тулебаева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ул.Маметова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д.15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(727) 330-75-90, 330-93-00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Бекмухамедов Серикбол Аманжолович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779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Актюбинский областной филиал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Актобе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проспект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Алии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Молдагуловой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д. 46 Б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(7132) 70-43-00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Амантаев Азамат Темирбекович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Садыкова Мнаура Булатовна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Актюбинский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Актобе, проспект Алии Молдагуловой, д. 46 Б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(7132) 70-43-00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Утеуова Анаргуль Асылбековна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Атырауский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Атырау, ул. Абая, 15 А/1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(7122) 55-88-32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Саткаева Альбина Халидуллаевна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Есмурзина Орынша Женисовна</a:t>
                      </a: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</a:tr>
              <a:tr h="3486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Атырауский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Атырау, ул. Абая, 15 А/1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(7122) 55-88-32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Нурлугужиева Улболсын Алибековна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779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Жамбылский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областной филиал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г.Тараз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пр.Жамбыла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9Б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(7262) 99-93-99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Есімханов Жаннұр Нұрланұлы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Шадибеков Айдос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Филиал в городе Шымкент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Шымкент, пр. Тауке хана, 49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(7252) 99-77-30  вн. 13225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Садыков Амирали Турдыкулович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Алиев Зайыр Бакытович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779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Филиал в городе Шымкент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Шымкент, пр. Тауке хана, 49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(7252) 99-77-30  вн. 13225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Канаев Оналбай Абдуманап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34868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Восточно-Казахстанский областной филиал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Усть-Каменогорск, ул.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Бейбітшілік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(Головкова), 25/1, каб.304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+7 (7232) 56-96-66 вн. 16221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Сембинова Гулим Исатаевна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Байжуменова Анара Жумагасовна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868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Восточно-Казахстанский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Усть-Каменогорск, ул.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Бейбітшілік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(Головкова), 25/1, каб.304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+7 (7232) 56-96-66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16221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Кезекенов Нурлан Батталович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868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Павлодарский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Павлодар, ул. Абая, д. 75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(7182) 70-39-36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Ергазинова Самал Толегеновна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Мукашева Куралай Мейрамовна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Павлодарский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Павлодар, ул. Абая, д. 75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(7182) 70-39-36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Рашидов Азат Хайрнасулы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34868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Карагандинский областной филиал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Караганда, проспект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Бухар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Жырау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57/1 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(7212) 55-99-30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Рахимбекова Асемгуль Дауреновна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Карагандинский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Караганда, проспект Бухар Жырау, 57/1 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(7212) 55-99-30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Толеутаев Арғын Төлеутайұлы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Карагандинский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Караганда, проспект Бухар Жырау, 57/1 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(7212) 55-99-30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Тарғын</a:t>
                      </a:r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Оразхан</a:t>
                      </a:r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Мерекеұлы</a:t>
                      </a: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8842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6566134"/>
              </p:ext>
            </p:extLst>
          </p:nvPr>
        </p:nvGraphicFramePr>
        <p:xfrm>
          <a:off x="235390" y="141072"/>
          <a:ext cx="11778559" cy="66762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97218"/>
                <a:gridCol w="3278322"/>
                <a:gridCol w="2033995"/>
                <a:gridCol w="2244041"/>
                <a:gridCol w="1924983"/>
              </a:tblGrid>
              <a:tr h="3603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Северо-Казахстанский областной филиал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Петропавловск, ул. Конституции Казахстана, 28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(7152) 55-13-00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Уразбаева Капиза Мергалимовна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Рындин Виталий Васильевич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3603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Северо-Казахстанский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Петропавловск, ул. Конституции Казахстана, 28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(7152) 55-13-00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Алёшкина Ирина Викторовна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3603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Костанайский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областной филиал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Костанай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пр.Аль-Фараби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д.67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(7142) 99-03-30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10304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Нурпеисов Асхат Мендыбаевич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Жаикова Бакытгуль Есенгалиевна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9570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Костанайский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Костанай, пр.Аль-Фараби, д.67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(7142) 99-03-30 вн. 10304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Қайдар Данияр Біржанұлы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03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Абайский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г.Семей, ул.Абая, д.115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(7222) 60-47-03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Омаргалиева Еркежан Алибековна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Бекмагамбетов Бауржан Ерланович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839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Абайский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г.Семей, ул.Абая, д.115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(7222) 60-47-03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Мусажанова Гульнара Садыбековна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839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Абайский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г.Семей, ул.Абая, д.115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(7222) 60-47-03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Ботагозина Аида Макатовна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3603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Мангистауский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областной филиал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Актау, 17 микрорайон, 50, здание бизнес центра «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Бостан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(7292) 70-13-00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Елубаева Гульшат Енсегеновна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Башиева Хапиза Турумбетовна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03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Мангистауский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областной филиал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Актау, 17 микрорайон, 50, здание бизнес центра «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Бостан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(7292) 70-13-00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Набиева Гаухар Тенелхановна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Магзумова Алтынай Муратовна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03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Западно-Казахстанский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Уральск, ул. Сырым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Датова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28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+7 (7112) 55-43-00 вн.07179   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Султанова Гульнара Асылбековна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Каиршин Турар Маликович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3603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Западно-Казахстанский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Уральск, ул. Сырым Датова, 28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+7 (7112) 55-43-00 вн.07179   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Таскарин Алибек Алпысбаевич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3603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Алматинский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областной филиал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ru-RU" sz="11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Конаев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проспект </a:t>
                      </a:r>
                      <a:r>
                        <a:rPr lang="ru-RU" sz="11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Конаева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здание</a:t>
                      </a:r>
                    </a:p>
                    <a:p>
                      <a:pPr algn="l" fontAlgn="ctr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7/2, БЦ "</a:t>
                      </a:r>
                      <a:r>
                        <a:rPr lang="ru-RU" sz="11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Шахнур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", 1 этаж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(727) 330-93-00 вн. 05111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Байборинова Райхан Умбеталина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Қуанышев Жақсылық Амантайұлы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39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Алматинский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областной филиал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Конаев, проспект Конаева, здание</a:t>
                      </a:r>
                    </a:p>
                    <a:p>
                      <a:pPr algn="l" fontAlgn="ctr"/>
                      <a:r>
                        <a:rPr lang="ru-RU" sz="1100" u="none" strike="noStrike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7/2, БЦ "Шахнур", 1 этаж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(727) 330-93-00 вн. 05111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Каримов Аскар Ахметович</a:t>
                      </a: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39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Алматинский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ru-RU" sz="11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Конаев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проспект </a:t>
                      </a:r>
                      <a:r>
                        <a:rPr lang="ru-RU" sz="11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Конаева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здание</a:t>
                      </a:r>
                    </a:p>
                    <a:p>
                      <a:pPr algn="l" fontAlgn="ctr"/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7/2, БЦ "</a:t>
                      </a:r>
                      <a:r>
                        <a:rPr lang="ru-RU" sz="11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Шахнур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", 1 этаж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(727) 330-93-00 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05111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Нургалиева Гульзира Оразхановна</a:t>
                      </a: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39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Акмолинский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Кокшетау, пр. Н. Назарбаева 107.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(7162) 55-18-30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Боранбаев Асет Абаевич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Кажимов Болат Мурзагалиевич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839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Акмолинский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Кокшетау, пр. Н. Назарбаева 107.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(7162) 55-18-30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Жумабеков Данияр Дауренбекович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839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Акмолинский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Кокшетау, пр. Н. Назарбаева 107.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(7162) 55-18-30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839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Туркестанский областной филиал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г.Туркестан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пр.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Б.Саттарханова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44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(725 33) 5-84-97, 5-84-98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Акбасов Аскар Джулдасбаевич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Ақжігіт Әсел Бақытжанқызы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03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Жетысуский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Талдыкорган, улица Толебаева, д. 86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(7282) 55-90-40 вн. 19143 и 19416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Тогайбеков Мирас Жанибекович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Даулетбекова Асем Оразбаевна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3603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Жетысуский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Талдыкорган, улица Толебаева, д. 86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(7282) 55-90-40 вн. 19143 и 19416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Асанова Асель </a:t>
                      </a:r>
                      <a:r>
                        <a:rPr lang="ru-RU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Ерлановна</a:t>
                      </a: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3603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Жетысуский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Талдыкорган, улица Толебаева, д. 86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 (7282) 55-90-40 вн. 19143 и 19416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Джексемба</a:t>
                      </a:r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Индира </a:t>
                      </a:r>
                      <a:r>
                        <a:rPr lang="ru-RU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Алихановна</a:t>
                      </a: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b"/>
                </a:tc>
              </a:tr>
              <a:tr h="1839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Улытауский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областной филиал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Жезказган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бульвар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Ғарышкерлер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16/2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Смаилова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Ляззат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Абдырашевна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Жакупова Зияш Нуртасовна </a:t>
                      </a: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39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Улытауский областной филиал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Жезказган, бульвар Ғарышкерлер 16/2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Алкебаев</a:t>
                      </a:r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Батырлан</a:t>
                      </a:r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Серикович</a:t>
                      </a: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24" marR="7124" marT="71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0652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1045</TotalTime>
  <Words>1159</Words>
  <Application>Microsoft Office PowerPoint</Application>
  <PresentationFormat>Широкоэкранный</PresentationFormat>
  <Paragraphs>258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При наличии просрочки исполнения обязательства по договору банковского займа</vt:lpstr>
      <vt:lpstr>Уважаемые клиенты!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 наличии просрочки исполнения обязательства по договору банковского займа</dc:title>
  <dc:creator>Корчевский Вадим Владимирович</dc:creator>
  <cp:lastModifiedBy>Корчевский Вадим Владимирович</cp:lastModifiedBy>
  <cp:revision>15</cp:revision>
  <dcterms:created xsi:type="dcterms:W3CDTF">2024-11-05T04:40:48Z</dcterms:created>
  <dcterms:modified xsi:type="dcterms:W3CDTF">2025-05-29T04:50:55Z</dcterms:modified>
</cp:coreProperties>
</file>